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mazing Grotesk" panose="020B0604020202020204" charset="0"/>
      <p:regular r:id="rId12"/>
    </p:embeddedFon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HK Grotesk Bold" panose="020B0604020202020204" charset="0"/>
      <p:regular r:id="rId20"/>
    </p:embeddedFont>
    <p:embeddedFont>
      <p:font typeface="Open Sans Ligh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.sv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6" Type="http://schemas.openxmlformats.org/officeDocument/2006/relationships/image" Target="../media/image3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40" Type="http://schemas.openxmlformats.org/officeDocument/2006/relationships/image" Target="../media/image41.svg"/><Relationship Id="rId45" Type="http://schemas.openxmlformats.org/officeDocument/2006/relationships/image" Target="../media/image46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png"/><Relationship Id="rId10" Type="http://schemas.openxmlformats.org/officeDocument/2006/relationships/image" Target="../media/image12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svg"/><Relationship Id="rId4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sv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48.sv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8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32962" y="925830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331504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27491" y="1622556"/>
            <a:ext cx="15716650" cy="4625048"/>
            <a:chOff x="0" y="0"/>
            <a:chExt cx="20955533" cy="616673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85800"/>
              <a:ext cx="20955533" cy="595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80"/>
                </a:lnSpc>
              </a:pPr>
              <a:r>
                <a:rPr lang="en-US" sz="12000" spc="1200">
                  <a:solidFill>
                    <a:srgbClr val="6BD4CD"/>
                  </a:solidFill>
                  <a:latin typeface="Glacial Indifference Bold"/>
                </a:rPr>
                <a:t>KEEP</a:t>
              </a:r>
            </a:p>
            <a:p>
              <a:pPr>
                <a:lnSpc>
                  <a:spcPts val="12000"/>
                </a:lnSpc>
              </a:pPr>
              <a:r>
                <a:rPr lang="en-US" sz="12000" spc="1200">
                  <a:solidFill>
                    <a:srgbClr val="6BD4CD"/>
                  </a:solidFill>
                  <a:latin typeface="Glacial Indifference Bold"/>
                </a:rPr>
                <a:t>SWIMMING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467860"/>
              <a:ext cx="20955533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5078">
            <a:off x="215304" y="6418270"/>
            <a:ext cx="1626793" cy="131492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5078">
            <a:off x="1947486" y="8349991"/>
            <a:ext cx="1393788" cy="1126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983">
            <a:off x="11716052" y="2526568"/>
            <a:ext cx="9150167" cy="94820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8401050"/>
            <a:ext cx="1181100" cy="11811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23622">
            <a:off x="-3311325" y="-3250085"/>
            <a:ext cx="9403949" cy="97450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6273">
            <a:off x="13726375" y="-2492852"/>
            <a:ext cx="5636585" cy="58410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43374">
            <a:off x="-1445467" y="5771014"/>
            <a:ext cx="5597553" cy="58005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8647">
            <a:off x="14971944" y="255389"/>
            <a:ext cx="2638383" cy="27340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484127">
            <a:off x="434857" y="7170912"/>
            <a:ext cx="2638383" cy="27340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569807">
            <a:off x="13948020" y="6472613"/>
            <a:ext cx="2638383" cy="27340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421">
            <a:off x="1283579" y="-897831"/>
            <a:ext cx="1797140" cy="186232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538767">
            <a:off x="14412172" y="9045361"/>
            <a:ext cx="2860667" cy="29644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271370">
            <a:off x="15449859" y="894985"/>
            <a:ext cx="1626793" cy="131492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866218">
            <a:off x="940652" y="7743590"/>
            <a:ext cx="1626793" cy="131492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41576">
            <a:off x="14453815" y="7083524"/>
            <a:ext cx="1626793" cy="1314921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581734" y="5143500"/>
            <a:ext cx="9612581" cy="2499068"/>
            <a:chOff x="0" y="0"/>
            <a:chExt cx="12816775" cy="333209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85800"/>
              <a:ext cx="12816775" cy="3119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80"/>
                </a:lnSpc>
              </a:pPr>
              <a:r>
                <a:rPr lang="en-US" sz="12000" spc="1200">
                  <a:solidFill>
                    <a:srgbClr val="04345C"/>
                  </a:solidFill>
                  <a:latin typeface="Glacial Indifference Bold"/>
                </a:rPr>
                <a:t>OBRIGADO!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633220"/>
              <a:ext cx="12816775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32617" y="2206198"/>
            <a:ext cx="410695" cy="29313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1612" y="1546227"/>
            <a:ext cx="1357545" cy="50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latin typeface="Amazing Grotesk"/>
              </a:rPr>
              <a:t>Contato: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9387" y="2137240"/>
            <a:ext cx="4544933" cy="74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Amazing Grotesk"/>
              </a:rPr>
              <a:t>221-2adsa-grupo8@bandtec.com.br</a:t>
            </a:r>
          </a:p>
          <a:p>
            <a:pPr algn="ctr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Amazing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152400" y="10287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687800" y="8686800"/>
            <a:ext cx="571500" cy="5715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209975" y="3095178"/>
            <a:ext cx="7868050" cy="4096643"/>
            <a:chOff x="0" y="0"/>
            <a:chExt cx="10490733" cy="546219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631"/>
              <a:ext cx="10490733" cy="63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4"/>
                </a:lnSpc>
              </a:pPr>
              <a:r>
                <a:rPr lang="en-US" sz="3145" spc="314">
                  <a:solidFill>
                    <a:srgbClr val="04345C"/>
                  </a:solidFill>
                  <a:latin typeface="Glacial Indifference Bold"/>
                </a:rPr>
                <a:t>GRUPO 8 - SPRINT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98141"/>
              <a:ext cx="10490733" cy="446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04345C"/>
                  </a:solidFill>
                  <a:latin typeface="Glacial Indifference Bold"/>
                </a:rPr>
                <a:t>PO</a:t>
              </a:r>
              <a:r>
                <a:rPr lang="en-US" sz="3000">
                  <a:solidFill>
                    <a:srgbClr val="04345C"/>
                  </a:solidFill>
                  <a:latin typeface="Glacial Indifference"/>
                </a:rPr>
                <a:t> • Lucas Al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 Bold"/>
                </a:rPr>
                <a:t>Scrum Master</a:t>
              </a: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 • Bruno Henrique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 Bold"/>
                </a:rPr>
                <a:t>Dev's</a:t>
              </a: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 • Walderley Neto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     • Raul Santos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4345C"/>
                  </a:solidFill>
                  <a:latin typeface="Glacial Indifference"/>
                </a:rPr>
                <a:t>       • Victor Veniti</a:t>
              </a:r>
            </a:p>
            <a:p>
              <a:pPr algn="ctr">
                <a:lnSpc>
                  <a:spcPts val="4500"/>
                </a:lnSpc>
              </a:pPr>
              <a:endParaRPr lang="en-US" sz="2999">
                <a:solidFill>
                  <a:srgbClr val="04345C"/>
                </a:solidFill>
                <a:latin typeface="Glacial Indifference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0036">
            <a:off x="16811770" y="5847874"/>
            <a:ext cx="1242845" cy="1004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131">
            <a:off x="-1749557" y="-842269"/>
            <a:ext cx="11828430" cy="122574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714294">
            <a:off x="13724600" y="-373897"/>
            <a:ext cx="2229048" cy="23098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87800" y="102870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52400" y="807720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38150" y="2246040"/>
            <a:ext cx="7800460" cy="5609009"/>
            <a:chOff x="0" y="0"/>
            <a:chExt cx="10400613" cy="747867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0400613" cy="132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9"/>
                </a:lnSpc>
              </a:pPr>
              <a:r>
                <a:rPr lang="en-US" sz="3299" spc="329">
                  <a:solidFill>
                    <a:srgbClr val="04345C"/>
                  </a:solidFill>
                  <a:latin typeface="Glacial Indifference Bold"/>
                </a:rPr>
                <a:t>OS PROBLEMAS CAUSADOS PELA FALTA DE MONITORAMENTO TI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52538"/>
              <a:ext cx="10400613" cy="5666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9"/>
                </a:lnSpc>
              </a:pPr>
              <a:r>
                <a:rPr lang="en-US" sz="2266">
                  <a:solidFill>
                    <a:srgbClr val="04345C"/>
                  </a:solidFill>
                  <a:latin typeface="Glacial Indifference Bold"/>
                </a:rPr>
                <a:t>Um dos motivos que justificam investimentos no monitoramento de hardware é evitar a obsolescência de sistemas, equipamentos e rede usada em empresas de todos os portes e segmentos. No entanto, há outras razões para adotar essa ação, como a garantia da disponibilidade de softwares e ambientes, especialmente nos serviços críticos e de negócios, e o uso inadequado dos recursos dos colaboradores.</a:t>
              </a:r>
            </a:p>
            <a:p>
              <a:pPr algn="just">
                <a:lnSpc>
                  <a:spcPts val="3399"/>
                </a:lnSpc>
              </a:pPr>
              <a:endParaRPr lang="en-US" sz="2266">
                <a:solidFill>
                  <a:srgbClr val="04345C"/>
                </a:solidFill>
                <a:latin typeface="Glacial Indifference Bold"/>
              </a:endParaRPr>
            </a:p>
            <a:p>
              <a:pPr algn="just">
                <a:lnSpc>
                  <a:spcPts val="3399"/>
                </a:lnSpc>
              </a:pPr>
              <a:endParaRPr lang="en-US" sz="2266">
                <a:solidFill>
                  <a:srgbClr val="04345C"/>
                </a:solidFill>
                <a:latin typeface="Glacial Indifference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36605" y="555134"/>
            <a:ext cx="8575461" cy="1594502"/>
            <a:chOff x="0" y="0"/>
            <a:chExt cx="11433947" cy="212600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1433947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8"/>
                </a:lnSpc>
              </a:pPr>
              <a:r>
                <a:rPr lang="en-US" sz="5032" spc="503">
                  <a:solidFill>
                    <a:srgbClr val="04345C"/>
                  </a:solidFill>
                  <a:latin typeface="Glacial Indifference Bold"/>
                </a:rPr>
                <a:t>JUSTIFIC</a:t>
              </a:r>
              <a:r>
                <a:rPr lang="en-US" sz="5032" spc="503">
                  <a:solidFill>
                    <a:srgbClr val="6BD4CD"/>
                  </a:solidFill>
                  <a:latin typeface="Glacial Indifference Bold"/>
                </a:rPr>
                <a:t>ATIVA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71145"/>
              <a:ext cx="11433947" cy="57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3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1691" y="3587415"/>
            <a:ext cx="7601949" cy="4832366"/>
            <a:chOff x="0" y="0"/>
            <a:chExt cx="10135931" cy="644315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7150"/>
              <a:ext cx="10135931" cy="6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47230"/>
              <a:ext cx="10135931" cy="549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300" spc="230">
                  <a:solidFill>
                    <a:srgbClr val="6BD4CD"/>
                  </a:solidFill>
                  <a:latin typeface="Glacial Indifference"/>
                </a:rPr>
                <a:t>Para se ter uma ideia, um levantamento da consultoria Forrester, indicou que uma hora de inatividade nos sistemas pode chegar a prejuízos que variam de 10 dólares a 1 milhão de dólares.</a:t>
              </a:r>
            </a:p>
            <a:p>
              <a:pPr>
                <a:lnSpc>
                  <a:spcPts val="2760"/>
                </a:lnSpc>
              </a:pPr>
              <a:r>
                <a:rPr lang="en-US" sz="2300" spc="38">
                  <a:solidFill>
                    <a:srgbClr val="6BD4CD"/>
                  </a:solidFill>
                  <a:latin typeface="Arimo"/>
                </a:rPr>
                <a:t>A mesma pesquisa ainda demonstrou que 34% das empresas passam por downtime diariamente. Já 42% demoram entre uma hora e uma semana para identificar a origem do incidente e 60% envolvem entre 4 e 10 colaboradores para essa tarefa.</a:t>
              </a:r>
            </a:p>
            <a:p>
              <a:pPr>
                <a:lnSpc>
                  <a:spcPts val="2760"/>
                </a:lnSpc>
              </a:pPr>
              <a:endParaRPr lang="en-US" sz="2300" spc="38">
                <a:solidFill>
                  <a:srgbClr val="6BD4CD"/>
                </a:solidFill>
                <a:latin typeface="Arimo"/>
              </a:endParaRPr>
            </a:p>
            <a:p>
              <a:pPr>
                <a:lnSpc>
                  <a:spcPts val="2760"/>
                </a:lnSpc>
              </a:pPr>
              <a:endParaRPr lang="en-US" sz="2300" spc="38">
                <a:solidFill>
                  <a:srgbClr val="6BD4CD"/>
                </a:solidFill>
                <a:latin typeface="Arimo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5078">
            <a:off x="8281973" y="6477818"/>
            <a:ext cx="1242845" cy="100458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 t="3216"/>
          <a:stretch>
            <a:fillRect/>
          </a:stretch>
        </p:blipFill>
        <p:spPr>
          <a:xfrm rot="1072406">
            <a:off x="16632013" y="367682"/>
            <a:ext cx="1056808" cy="826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549006">
            <a:off x="-952316" y="-1350031"/>
            <a:ext cx="12139540" cy="125798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8667750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807240" y="475614"/>
            <a:ext cx="8572900" cy="1455837"/>
            <a:chOff x="0" y="0"/>
            <a:chExt cx="11430533" cy="19411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2983"/>
              <a:ext cx="11430533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567" spc="356">
                  <a:solidFill>
                    <a:srgbClr val="04345C"/>
                  </a:solidFill>
                  <a:latin typeface="Glacial Indifference Bold"/>
                </a:rPr>
                <a:t>DIAGRAMA DE SOLUÇÃO TÉCNICO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91320"/>
              <a:ext cx="11430533" cy="575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15857">
            <a:off x="17381961" y="5936688"/>
            <a:ext cx="2255115" cy="233690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09600" y="1449799"/>
            <a:ext cx="17114105" cy="8498294"/>
            <a:chOff x="0" y="0"/>
            <a:chExt cx="3085644" cy="1532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85644" cy="1532228"/>
            </a:xfrm>
            <a:custGeom>
              <a:avLst/>
              <a:gdLst/>
              <a:ahLst/>
              <a:cxnLst/>
              <a:rect l="l" t="t" r="r" b="b"/>
              <a:pathLst>
                <a:path w="3085644" h="1532228">
                  <a:moveTo>
                    <a:pt x="0" y="0"/>
                  </a:moveTo>
                  <a:lnTo>
                    <a:pt x="3085644" y="0"/>
                  </a:lnTo>
                  <a:lnTo>
                    <a:pt x="3085644" y="1532228"/>
                  </a:lnTo>
                  <a:lnTo>
                    <a:pt x="0" y="1532228"/>
                  </a:lnTo>
                  <a:close/>
                </a:path>
              </a:pathLst>
            </a:custGeom>
            <a:solidFill>
              <a:srgbClr val="3D5A80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68911" y="1669351"/>
            <a:ext cx="4758303" cy="2682493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2078758" y="1669351"/>
            <a:ext cx="5120516" cy="2631007"/>
            <a:chOff x="0" y="0"/>
            <a:chExt cx="2585626" cy="13285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85626" cy="1328538"/>
            </a:xfrm>
            <a:custGeom>
              <a:avLst/>
              <a:gdLst/>
              <a:ahLst/>
              <a:cxnLst/>
              <a:rect l="l" t="t" r="r" b="b"/>
              <a:pathLst>
                <a:path w="2585626" h="1328538">
                  <a:moveTo>
                    <a:pt x="0" y="0"/>
                  </a:moveTo>
                  <a:lnTo>
                    <a:pt x="0" y="1328538"/>
                  </a:lnTo>
                  <a:lnTo>
                    <a:pt x="2585626" y="1328538"/>
                  </a:lnTo>
                  <a:lnTo>
                    <a:pt x="2585626" y="0"/>
                  </a:lnTo>
                  <a:lnTo>
                    <a:pt x="0" y="0"/>
                  </a:lnTo>
                  <a:close/>
                  <a:moveTo>
                    <a:pt x="2524666" y="1267578"/>
                  </a:moveTo>
                  <a:lnTo>
                    <a:pt x="59690" y="1267578"/>
                  </a:lnTo>
                  <a:lnTo>
                    <a:pt x="59690" y="59690"/>
                  </a:lnTo>
                  <a:lnTo>
                    <a:pt x="2524666" y="59690"/>
                  </a:lnTo>
                  <a:lnTo>
                    <a:pt x="2524666" y="1267578"/>
                  </a:lnTo>
                  <a:close/>
                </a:path>
              </a:pathLst>
            </a:custGeom>
            <a:solidFill>
              <a:srgbClr val="C8DAEA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rcRect l="4013" r="25442"/>
          <a:stretch>
            <a:fillRect/>
          </a:stretch>
        </p:blipFill>
        <p:spPr>
          <a:xfrm>
            <a:off x="15035575" y="2610401"/>
            <a:ext cx="1967851" cy="80039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4210565" y="2535649"/>
            <a:ext cx="1422439" cy="1601409"/>
            <a:chOff x="0" y="0"/>
            <a:chExt cx="1896585" cy="2135213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96585" cy="1579338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636367" y="162372"/>
              <a:ext cx="701547" cy="701547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515932" y="1646676"/>
              <a:ext cx="629736" cy="488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9"/>
                </a:lnSpc>
              </a:pPr>
              <a:r>
                <a:rPr lang="en-US" sz="2221">
                  <a:solidFill>
                    <a:srgbClr val="F8FFE3"/>
                  </a:solidFill>
                  <a:latin typeface="Open Sans Light Bold"/>
                </a:rPr>
                <a:t>.Jar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63042" y="7917367"/>
            <a:ext cx="1564172" cy="1772981"/>
            <a:chOff x="0" y="0"/>
            <a:chExt cx="2085563" cy="2363975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85563" cy="1736705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811732" y="516995"/>
              <a:ext cx="966324" cy="50775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314062" y="114733"/>
              <a:ext cx="497670" cy="402262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172070" y="1978096"/>
              <a:ext cx="1632908" cy="38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1759">
                  <a:solidFill>
                    <a:srgbClr val="F8FFE3"/>
                  </a:solidFill>
                  <a:latin typeface="Open Sans Light Bold"/>
                </a:rPr>
                <a:t>DashBoard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rot="8853857">
            <a:off x="11784016" y="4856024"/>
            <a:ext cx="209981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14266309" y="3060881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2" name="Group 32"/>
          <p:cNvGrpSpPr/>
          <p:nvPr/>
        </p:nvGrpSpPr>
        <p:grpSpPr>
          <a:xfrm>
            <a:off x="909865" y="4631509"/>
            <a:ext cx="7401062" cy="4172349"/>
            <a:chOff x="0" y="0"/>
            <a:chExt cx="9868083" cy="5563132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868083" cy="5563132"/>
            </a:xfrm>
            <a:prstGeom prst="rect">
              <a:avLst/>
            </a:prstGeom>
          </p:spPr>
        </p:pic>
        <p:sp>
          <p:nvSpPr>
            <p:cNvPr id="34" name="AutoShape 34"/>
            <p:cNvSpPr/>
            <p:nvPr/>
          </p:nvSpPr>
          <p:spPr>
            <a:xfrm rot="-10800000">
              <a:off x="6360744" y="2824350"/>
              <a:ext cx="393865" cy="0"/>
            </a:xfrm>
            <a:prstGeom prst="line">
              <a:avLst/>
            </a:prstGeom>
            <a:ln w="49799" cap="flat">
              <a:solidFill>
                <a:srgbClr val="FFFFFF"/>
              </a:solidFill>
              <a:prstDash val="solid"/>
              <a:headEnd type="none" w="sm" len="sm"/>
              <a:tailEnd type="triangle" w="lg" len="med"/>
            </a:ln>
          </p:spPr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6954104" y="2170786"/>
              <a:ext cx="860048" cy="979351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958806" y="2095005"/>
              <a:ext cx="2197609" cy="1254635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3287340" y="157316"/>
              <a:ext cx="1529399" cy="1192931"/>
            </a:xfrm>
            <a:prstGeom prst="rect">
              <a:avLst/>
            </a:prstGeom>
          </p:spPr>
        </p:pic>
        <p:sp>
          <p:nvSpPr>
            <p:cNvPr id="38" name="AutoShape 38"/>
            <p:cNvSpPr/>
            <p:nvPr/>
          </p:nvSpPr>
          <p:spPr>
            <a:xfrm rot="-10800000">
              <a:off x="4359744" y="2676428"/>
              <a:ext cx="393865" cy="0"/>
            </a:xfrm>
            <a:prstGeom prst="line">
              <a:avLst/>
            </a:prstGeom>
            <a:ln w="49799" cap="flat">
              <a:solidFill>
                <a:srgbClr val="FFFFFF"/>
              </a:solidFill>
              <a:prstDash val="solid"/>
              <a:headEnd type="none" w="sm" len="sm"/>
              <a:tailEnd type="triangle" w="lg" len="med"/>
            </a:ln>
          </p:spPr>
        </p:sp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5063501" y="2095005"/>
              <a:ext cx="887860" cy="1000662"/>
            </a:xfrm>
            <a:prstGeom prst="rect">
              <a:avLst/>
            </a:prstGeom>
          </p:spPr>
        </p:pic>
        <p:sp>
          <p:nvSpPr>
            <p:cNvPr id="40" name="AutoShape 40"/>
            <p:cNvSpPr/>
            <p:nvPr/>
          </p:nvSpPr>
          <p:spPr>
            <a:xfrm rot="9274623">
              <a:off x="2281575" y="2559069"/>
              <a:ext cx="393865" cy="0"/>
            </a:xfrm>
            <a:prstGeom prst="line">
              <a:avLst/>
            </a:prstGeom>
            <a:ln w="49799" cap="flat">
              <a:solidFill>
                <a:srgbClr val="FFFFFF"/>
              </a:solidFill>
              <a:prstDash val="solid"/>
              <a:headEnd type="none" w="sm" len="sm"/>
              <a:tailEnd type="triangle" w="lg" len="med"/>
            </a:ln>
          </p:spPr>
        </p:sp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333959" y="2877044"/>
              <a:ext cx="680899" cy="960241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1800871" y="2956656"/>
              <a:ext cx="677636" cy="955641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>
            <a:xfrm>
              <a:off x="953142" y="2361995"/>
              <a:ext cx="988596" cy="988596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>
              <a:fillRect/>
            </a:stretch>
          </p:blipFill>
          <p:spPr>
            <a:xfrm>
              <a:off x="2955243" y="2131091"/>
              <a:ext cx="1043310" cy="1033826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3657314" y="1321672"/>
              <a:ext cx="749630" cy="33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3"/>
                </a:lnSpc>
              </a:pPr>
              <a:r>
                <a:rPr lang="en-US" sz="1538">
                  <a:solidFill>
                    <a:srgbClr val="000000"/>
                  </a:solidFill>
                  <a:latin typeface="Open Sans Light Bold"/>
                </a:rPr>
                <a:t>Azure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884310" y="3479930"/>
              <a:ext cx="1803973" cy="29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>
                  <a:solidFill>
                    <a:srgbClr val="000000"/>
                  </a:solidFill>
                  <a:latin typeface="Open Sans Light Bold"/>
                </a:rPr>
                <a:t>Banco de dados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4772331" y="3184554"/>
              <a:ext cx="1470201" cy="601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9"/>
                </a:lnSpc>
              </a:pPr>
              <a:r>
                <a:rPr lang="en-US" sz="1306">
                  <a:solidFill>
                    <a:srgbClr val="000000"/>
                  </a:solidFill>
                  <a:latin typeface="Open Sans Light Bold"/>
                </a:rPr>
                <a:t>API captura de dados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2668019" y="3184554"/>
              <a:ext cx="1470201" cy="601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9"/>
                </a:lnSpc>
              </a:pPr>
              <a:r>
                <a:rPr lang="en-US" sz="1306">
                  <a:solidFill>
                    <a:srgbClr val="000000"/>
                  </a:solidFill>
                  <a:latin typeface="Open Sans Light Bold"/>
                </a:rPr>
                <a:t>Tratamento de dados JS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71232" y="3757376"/>
              <a:ext cx="1263864" cy="297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6"/>
                </a:lnSpc>
              </a:pPr>
              <a:r>
                <a:rPr lang="en-US" sz="1340">
                  <a:solidFill>
                    <a:srgbClr val="000000"/>
                  </a:solidFill>
                  <a:latin typeface="Open Sans Light Bold"/>
                </a:rPr>
                <a:t>Site</a:t>
              </a:r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9359085" y="2516925"/>
            <a:ext cx="1288958" cy="121634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9530149" y="3526715"/>
            <a:ext cx="414828" cy="414828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026680" y="2554532"/>
            <a:ext cx="1270656" cy="1071972"/>
          </a:xfrm>
          <a:prstGeom prst="rect">
            <a:avLst/>
          </a:prstGeom>
        </p:spPr>
      </p:pic>
      <p:sp>
        <p:nvSpPr>
          <p:cNvPr id="53" name="AutoShape 53"/>
          <p:cNvSpPr/>
          <p:nvPr/>
        </p:nvSpPr>
        <p:spPr>
          <a:xfrm>
            <a:off x="8748063" y="3119422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4" name="AutoShape 54"/>
          <p:cNvSpPr/>
          <p:nvPr/>
        </p:nvSpPr>
        <p:spPr>
          <a:xfrm>
            <a:off x="5999754" y="3273406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5" name="AutoShape 55"/>
          <p:cNvSpPr/>
          <p:nvPr/>
        </p:nvSpPr>
        <p:spPr>
          <a:xfrm rot="10031907">
            <a:off x="9144981" y="6097073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6" name="Group 56"/>
          <p:cNvGrpSpPr/>
          <p:nvPr/>
        </p:nvGrpSpPr>
        <p:grpSpPr>
          <a:xfrm>
            <a:off x="12833923" y="7748131"/>
            <a:ext cx="1605854" cy="1913933"/>
            <a:chOff x="0" y="0"/>
            <a:chExt cx="2141139" cy="2551911"/>
          </a:xfrm>
        </p:grpSpPr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>
            <a:xfrm>
              <a:off x="0" y="0"/>
              <a:ext cx="2141139" cy="2141139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rcRect/>
            <a:stretch>
              <a:fillRect/>
            </a:stretch>
          </p:blipFill>
          <p:spPr>
            <a:xfrm>
              <a:off x="791123" y="1360742"/>
              <a:ext cx="557639" cy="508972"/>
            </a:xfrm>
            <a:prstGeom prst="rect">
              <a:avLst/>
            </a:prstGeom>
          </p:spPr>
        </p:pic>
        <p:sp>
          <p:nvSpPr>
            <p:cNvPr id="59" name="TextBox 59"/>
            <p:cNvSpPr txBox="1"/>
            <p:nvPr/>
          </p:nvSpPr>
          <p:spPr>
            <a:xfrm>
              <a:off x="269228" y="2223342"/>
              <a:ext cx="1720188" cy="328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0"/>
                </a:lnSpc>
              </a:pPr>
              <a:r>
                <a:rPr lang="en-US" sz="1528">
                  <a:solidFill>
                    <a:srgbClr val="FFFFFF"/>
                  </a:solidFill>
                  <a:latin typeface="Open Sans Light Bold"/>
                </a:rPr>
                <a:t>Gestor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28700" y="1778811"/>
            <a:ext cx="2071697" cy="2130602"/>
            <a:chOff x="0" y="0"/>
            <a:chExt cx="2762263" cy="2840803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>
            <a:xfrm>
              <a:off x="0" y="0"/>
              <a:ext cx="2762263" cy="2762263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1182557" y="2507606"/>
              <a:ext cx="482600" cy="333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EBEBEB"/>
                  </a:solidFill>
                  <a:latin typeface="Open Sans Light Bold"/>
                </a:rPr>
                <a:t>Dev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173241" y="4871301"/>
            <a:ext cx="1960465" cy="1953634"/>
            <a:chOff x="0" y="0"/>
            <a:chExt cx="2613954" cy="2604846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>
            <a:xfrm>
              <a:off x="0" y="0"/>
              <a:ext cx="2613954" cy="2604846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121628" y="2178016"/>
              <a:ext cx="2492325" cy="399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7"/>
                </a:lnSpc>
              </a:pPr>
              <a:r>
                <a:rPr lang="en-US" sz="1826">
                  <a:solidFill>
                    <a:srgbClr val="F8FFE3"/>
                  </a:solidFill>
                  <a:latin typeface="Open Sans Light Bold"/>
                </a:rPr>
                <a:t>Banco de dados 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4677663" y="5416836"/>
            <a:ext cx="1594877" cy="1408100"/>
            <a:chOff x="0" y="0"/>
            <a:chExt cx="2126503" cy="1877467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/>
            <a:stretch>
              <a:fillRect/>
            </a:stretch>
          </p:blipFill>
          <p:spPr>
            <a:xfrm>
              <a:off x="476137" y="0"/>
              <a:ext cx="1174233" cy="1174233"/>
            </a:xfrm>
            <a:prstGeom prst="rect">
              <a:avLst/>
            </a:prstGeom>
          </p:spPr>
        </p:pic>
        <p:sp>
          <p:nvSpPr>
            <p:cNvPr id="68" name="TextBox 68"/>
            <p:cNvSpPr txBox="1"/>
            <p:nvPr/>
          </p:nvSpPr>
          <p:spPr>
            <a:xfrm>
              <a:off x="0" y="1463987"/>
              <a:ext cx="2126503" cy="41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5"/>
                </a:lnSpc>
              </a:pPr>
              <a:r>
                <a:rPr lang="en-US" sz="1889">
                  <a:solidFill>
                    <a:srgbClr val="F8FFE3"/>
                  </a:solidFill>
                  <a:latin typeface="Open Sans Light Bold"/>
                </a:rPr>
                <a:t>Telegram</a:t>
              </a:r>
            </a:p>
          </p:txBody>
        </p:sp>
      </p:grpSp>
      <p:sp>
        <p:nvSpPr>
          <p:cNvPr id="69" name="AutoShape 69"/>
          <p:cNvSpPr/>
          <p:nvPr/>
        </p:nvSpPr>
        <p:spPr>
          <a:xfrm rot="-8787984">
            <a:off x="8138114" y="8245358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0" name="AutoShape 70"/>
          <p:cNvSpPr/>
          <p:nvPr/>
        </p:nvSpPr>
        <p:spPr>
          <a:xfrm>
            <a:off x="3567666" y="3249594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1" name="AutoShape 71"/>
          <p:cNvSpPr/>
          <p:nvPr/>
        </p:nvSpPr>
        <p:spPr>
          <a:xfrm>
            <a:off x="11352131" y="3110959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2" name="AutoShape 72"/>
          <p:cNvSpPr/>
          <p:nvPr/>
        </p:nvSpPr>
        <p:spPr>
          <a:xfrm rot="8213920">
            <a:off x="15396785" y="7590000"/>
            <a:ext cx="70103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3" name="AutoShape 73"/>
          <p:cNvSpPr/>
          <p:nvPr/>
        </p:nvSpPr>
        <p:spPr>
          <a:xfrm rot="1614432">
            <a:off x="13035325" y="5023621"/>
            <a:ext cx="132584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4" name="AutoShape 74"/>
          <p:cNvSpPr/>
          <p:nvPr/>
        </p:nvSpPr>
        <p:spPr>
          <a:xfrm rot="-10800000">
            <a:off x="11919813" y="8705097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5" name="AutoShape 75"/>
          <p:cNvSpPr/>
          <p:nvPr/>
        </p:nvSpPr>
        <p:spPr>
          <a:xfrm rot="2207613">
            <a:off x="8447970" y="7846891"/>
            <a:ext cx="345627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45"/>
          <a:srcRect r="8538"/>
          <a:stretch>
            <a:fillRect/>
          </a:stretch>
        </p:blipFill>
        <p:spPr>
          <a:xfrm>
            <a:off x="12265440" y="2031376"/>
            <a:ext cx="1851150" cy="1641563"/>
          </a:xfrm>
          <a:prstGeom prst="rect">
            <a:avLst/>
          </a:prstGeom>
        </p:spPr>
      </p:pic>
      <p:sp>
        <p:nvSpPr>
          <p:cNvPr id="77" name="TextBox 77"/>
          <p:cNvSpPr txBox="1"/>
          <p:nvPr/>
        </p:nvSpPr>
        <p:spPr>
          <a:xfrm>
            <a:off x="7622454" y="3634838"/>
            <a:ext cx="998329" cy="27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585">
                <a:solidFill>
                  <a:srgbClr val="F8FFE3"/>
                </a:solidFill>
                <a:latin typeface="Open Sans Light Bold"/>
              </a:rPr>
              <a:t>Container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967280" y="3592493"/>
            <a:ext cx="411923" cy="26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8FFE3"/>
                </a:solidFill>
                <a:latin typeface="Open Sans Light Bold"/>
              </a:rPr>
              <a:t>EC2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832189" y="3586194"/>
            <a:ext cx="707430" cy="32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8FFE3"/>
                </a:solidFill>
                <a:latin typeface="Open Sans Light Bold"/>
              </a:rPr>
              <a:t>Swing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784227" y="1864775"/>
            <a:ext cx="9532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AWS</a:t>
            </a:r>
          </a:p>
        </p:txBody>
      </p:sp>
      <p:pic>
        <p:nvPicPr>
          <p:cNvPr id="81" name="Picture 8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1059544">
            <a:off x="13027675" y="251889"/>
            <a:ext cx="553575" cy="447449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 rot="-2357491">
            <a:off x="12677666" y="6769082"/>
            <a:ext cx="9449642" cy="7559714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 rot="9521177">
            <a:off x="-4096680" y="-3880531"/>
            <a:ext cx="8012945" cy="641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86250">
            <a:off x="-4102298" y="-524776"/>
            <a:ext cx="8880774" cy="9202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57200" y="89725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078200" y="2152650"/>
            <a:ext cx="1181100" cy="11811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82951">
            <a:off x="1393662" y="8897625"/>
            <a:ext cx="1936387" cy="20066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250">
            <a:off x="16443523" y="1598343"/>
            <a:ext cx="915181" cy="7397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22732" y="1285157"/>
            <a:ext cx="14346018" cy="861577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38089" y="116681"/>
            <a:ext cx="8572900" cy="2035969"/>
            <a:chOff x="0" y="0"/>
            <a:chExt cx="11430533" cy="27146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430533" cy="162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 spc="799">
                  <a:solidFill>
                    <a:srgbClr val="6BD4CD"/>
                  </a:solidFill>
                  <a:latin typeface="Glacial Indifference Bold"/>
                </a:rPr>
                <a:t>BPMN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64829"/>
              <a:ext cx="11430533" cy="575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0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98611">
            <a:off x="8208102" y="4949976"/>
            <a:ext cx="7230953" cy="7493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88114">
            <a:off x="8410395" y="-1971930"/>
            <a:ext cx="9491370" cy="9835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912599">
            <a:off x="283697" y="-2560035"/>
            <a:ext cx="8668733" cy="89831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750356">
            <a:off x="2316769" y="3410501"/>
            <a:ext cx="6917083" cy="716796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259300" y="8462486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id="9" name="Group 9"/>
          <p:cNvGrpSpPr/>
          <p:nvPr/>
        </p:nvGrpSpPr>
        <p:grpSpPr>
          <a:xfrm>
            <a:off x="9015423" y="1695937"/>
            <a:ext cx="257154" cy="25715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015423" y="3908594"/>
            <a:ext cx="257154" cy="25715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015423" y="6121252"/>
            <a:ext cx="257154" cy="25715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015423" y="8333909"/>
            <a:ext cx="257154" cy="25715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-320056" y="604334"/>
            <a:ext cx="1348756" cy="1348756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120230">
            <a:off x="16952690" y="6143167"/>
            <a:ext cx="1741778" cy="18049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858266" y="3565684"/>
            <a:ext cx="51439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6088" spc="608">
                <a:solidFill>
                  <a:srgbClr val="04345C"/>
                </a:solidFill>
                <a:latin typeface="Glacial Indifference Bold"/>
              </a:rPr>
              <a:t>SITE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77452" y="1410176"/>
            <a:ext cx="5143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6"/>
              </a:lnSpc>
            </a:pPr>
            <a:r>
              <a:rPr lang="en-US" sz="5489" spc="548">
                <a:solidFill>
                  <a:srgbClr val="04345C"/>
                </a:solidFill>
                <a:latin typeface="Glacial Indifference Bold"/>
              </a:rPr>
              <a:t>MOCK-UP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1249659">
            <a:off x="13692571" y="384177"/>
            <a:ext cx="4045169" cy="3838624"/>
            <a:chOff x="0" y="0"/>
            <a:chExt cx="2636520" cy="2501900"/>
          </a:xfrm>
        </p:grpSpPr>
        <p:sp>
          <p:nvSpPr>
            <p:cNvPr id="23" name="Freeform 2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80497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-924209">
            <a:off x="708003" y="5284978"/>
            <a:ext cx="4191793" cy="4293845"/>
            <a:chOff x="0" y="0"/>
            <a:chExt cx="2086610" cy="2137410"/>
          </a:xfrm>
        </p:grpSpPr>
        <p:sp>
          <p:nvSpPr>
            <p:cNvPr id="25" name="Freeform 25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7"/>
              <a:stretch>
                <a:fillRect l="-3187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4509616" y="5835491"/>
            <a:ext cx="5143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6"/>
              </a:lnSpc>
            </a:pPr>
            <a:r>
              <a:rPr lang="en-US" sz="5489" spc="548">
                <a:solidFill>
                  <a:srgbClr val="04345C"/>
                </a:solidFill>
                <a:latin typeface="Glacial Indifference Bold"/>
              </a:rPr>
              <a:t>VM AWS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59840" y="8048149"/>
            <a:ext cx="51439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6"/>
              </a:lnSpc>
            </a:pPr>
            <a:r>
              <a:rPr lang="en-US" sz="5489" spc="548">
                <a:solidFill>
                  <a:srgbClr val="04345C"/>
                </a:solidFill>
                <a:latin typeface="Glacial Indifference Bold"/>
              </a:rPr>
              <a:t>AZURE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2913128">
            <a:off x="366969" y="5417287"/>
            <a:ext cx="1149627" cy="929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D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259300" y="8667750"/>
            <a:ext cx="1181100" cy="11811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09600" y="742950"/>
            <a:ext cx="571500" cy="5715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807240" y="207723"/>
            <a:ext cx="8572900" cy="1991618"/>
            <a:chOff x="0" y="0"/>
            <a:chExt cx="11430533" cy="2655491"/>
          </a:xfrm>
        </p:grpSpPr>
        <p:sp>
          <p:nvSpPr>
            <p:cNvPr id="9" name="TextBox 9"/>
            <p:cNvSpPr txBox="1"/>
            <p:nvPr/>
          </p:nvSpPr>
          <p:spPr>
            <a:xfrm>
              <a:off x="0" y="52983"/>
              <a:ext cx="11430533" cy="1438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567" spc="356">
                  <a:solidFill>
                    <a:srgbClr val="04345C"/>
                  </a:solidFill>
                  <a:latin typeface="Glacial Indifference Bold"/>
                </a:rPr>
                <a:t>DIAGRAMA ENTIDADE E RELACIONAMENTO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695"/>
              <a:ext cx="11430533" cy="575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15857">
            <a:off x="17381961" y="5936688"/>
            <a:ext cx="2255115" cy="23369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01712">
            <a:off x="190513" y="5758075"/>
            <a:ext cx="1149627" cy="9292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6806">
            <a:off x="-2118498" y="6429577"/>
            <a:ext cx="6599197" cy="68385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743663" y="1569334"/>
            <a:ext cx="12325890" cy="841384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57491">
            <a:off x="11244162" y="6507143"/>
            <a:ext cx="9449642" cy="755971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521177">
            <a:off x="-2635646" y="-3279588"/>
            <a:ext cx="7850387" cy="6280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90171">
            <a:off x="8575598" y="-2461831"/>
            <a:ext cx="13449829" cy="139376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1261094"/>
            <a:ext cx="1348756" cy="134875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686800"/>
            <a:ext cx="571500" cy="5715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85908">
            <a:off x="-1947600" y="6241968"/>
            <a:ext cx="4977542" cy="51580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857178" y="8638444"/>
            <a:ext cx="2666467" cy="27631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3488175" y="-3364431"/>
            <a:ext cx="5205502" cy="53943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15078">
            <a:off x="2089903" y="7585943"/>
            <a:ext cx="1626793" cy="13149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179080">
            <a:off x="8303" y="4977462"/>
            <a:ext cx="1626793" cy="1314921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 rot="-103841">
            <a:off x="2363208" y="2018349"/>
            <a:ext cx="6164195" cy="6314267"/>
            <a:chOff x="0" y="0"/>
            <a:chExt cx="2086610" cy="2137410"/>
          </a:xfrm>
        </p:grpSpPr>
        <p:sp>
          <p:nvSpPr>
            <p:cNvPr id="13" name="Freeform 13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7"/>
              <a:stretch>
                <a:fillRect l="-334" r="-9352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156948" y="1138221"/>
            <a:ext cx="8575461" cy="1594502"/>
            <a:chOff x="0" y="0"/>
            <a:chExt cx="11433947" cy="21260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433947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8"/>
                </a:lnSpc>
              </a:pPr>
              <a:r>
                <a:rPr lang="en-US" sz="5032" spc="503">
                  <a:solidFill>
                    <a:srgbClr val="04345C"/>
                  </a:solidFill>
                  <a:latin typeface="Glacial Indifference Bold"/>
                </a:rPr>
                <a:t>PLANNER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71145"/>
              <a:ext cx="11433947" cy="57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36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591976">
            <a:off x="11284019" y="2417345"/>
            <a:ext cx="6282211" cy="6435156"/>
            <a:chOff x="0" y="0"/>
            <a:chExt cx="2086610" cy="2137410"/>
          </a:xfrm>
        </p:grpSpPr>
        <p:sp>
          <p:nvSpPr>
            <p:cNvPr id="18" name="Freeform 18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8"/>
              <a:stretch>
                <a:fillRect l="-60667" r="-2106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600200" y="1261094"/>
            <a:ext cx="8575461" cy="1594502"/>
            <a:chOff x="0" y="0"/>
            <a:chExt cx="11433947" cy="212600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11433947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8"/>
                </a:lnSpc>
              </a:pPr>
              <a:r>
                <a:rPr lang="en-US" sz="5032" spc="503">
                  <a:solidFill>
                    <a:srgbClr val="6BD4CD"/>
                  </a:solidFill>
                  <a:latin typeface="Glacial Indifference Bold"/>
                </a:rPr>
                <a:t>GITHUB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371145"/>
              <a:ext cx="11433947" cy="57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4957">
            <a:off x="11325353" y="2430414"/>
            <a:ext cx="9621533" cy="99705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591306">
            <a:off x="15506726" y="-868847"/>
            <a:ext cx="1676875" cy="1737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62824">
            <a:off x="-1040502" y="-1160167"/>
            <a:ext cx="5851798" cy="60640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92154">
            <a:off x="1063492" y="8947778"/>
            <a:ext cx="2787319" cy="28884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52400" y="7954219"/>
            <a:ext cx="1181100" cy="11811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742950"/>
            <a:ext cx="571500" cy="5715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357491">
            <a:off x="10469534" y="6979061"/>
            <a:ext cx="9449642" cy="75597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49898" y="3269084"/>
            <a:ext cx="4544458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82158" y="3086100"/>
            <a:ext cx="4542739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997605" y="4016868"/>
            <a:ext cx="1369106" cy="411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172094" y="7134225"/>
            <a:ext cx="22350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 Bold"/>
              </a:rPr>
              <a:t>Professores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33139" y="7391083"/>
            <a:ext cx="15779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 Bold"/>
              </a:rPr>
              <a:t>Grupo 8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521177">
            <a:off x="-2042663" y="-3986413"/>
            <a:ext cx="9449642" cy="755971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458851" y="1301124"/>
            <a:ext cx="8906469" cy="127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27"/>
              </a:lnSpc>
            </a:pPr>
            <a:r>
              <a:rPr lang="en-US" sz="8708">
                <a:solidFill>
                  <a:srgbClr val="FFFFFF"/>
                </a:solidFill>
                <a:latin typeface="HK Grotesk Bold"/>
              </a:rPr>
              <a:t>Agradecimentos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23835" y="1028700"/>
            <a:ext cx="2244990" cy="27501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401712">
            <a:off x="1422792" y="8265221"/>
            <a:ext cx="1149627" cy="92923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-259678">
            <a:off x="15571517" y="1696031"/>
            <a:ext cx="1149627" cy="929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241</Words>
  <Application>Microsoft Office PowerPoint</Application>
  <PresentationFormat>Personalizar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HK Grotesk Bold Bold</vt:lpstr>
      <vt:lpstr>HK Grotesk Bold</vt:lpstr>
      <vt:lpstr>Open Sans Light Bold</vt:lpstr>
      <vt:lpstr>Calibri</vt:lpstr>
      <vt:lpstr>Amazing Grotesk</vt:lpstr>
      <vt:lpstr>Arimo</vt:lpstr>
      <vt:lpstr>Glacial Indifference</vt:lpstr>
      <vt:lpstr>Glacial Indifference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Swimming</dc:title>
  <cp:lastModifiedBy>WALDERLEY DE OLIVEIRA SANTOS NETO</cp:lastModifiedBy>
  <cp:revision>2</cp:revision>
  <dcterms:created xsi:type="dcterms:W3CDTF">2006-08-16T00:00:00Z</dcterms:created>
  <dcterms:modified xsi:type="dcterms:W3CDTF">2022-04-25T19:06:34Z</dcterms:modified>
  <dc:identifier>DAE6e0H-uFE</dc:identifier>
</cp:coreProperties>
</file>